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Nunito"/>
      <p:regular r:id="rId40"/>
      <p:bold r:id="rId41"/>
      <p:italic r:id="rId42"/>
      <p:boldItalic r:id="rId43"/>
    </p:embeddedFont>
    <p:embeddedFont>
      <p:font typeface="Source Code Pro"/>
      <p:regular r:id="rId44"/>
      <p:bold r:id="rId45"/>
      <p:italic r:id="rId46"/>
      <p:boldItalic r:id="rId47"/>
    </p:embeddedFont>
    <p:embeddedFont>
      <p:font typeface="Average"/>
      <p:regular r:id="rId48"/>
    </p:embeddedFont>
    <p:embeddedFont>
      <p:font typeface="Oswald"/>
      <p:regular r:id="rId49"/>
      <p:bold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8E50DF1-45AF-423A-8083-AF72A1D78B5F}">
  <a:tblStyle styleId="{A8E50DF1-45AF-423A-8083-AF72A1D78B5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regular.fntdata"/><Relationship Id="rId42" Type="http://schemas.openxmlformats.org/officeDocument/2006/relationships/font" Target="fonts/Nunito-italic.fntdata"/><Relationship Id="rId41" Type="http://schemas.openxmlformats.org/officeDocument/2006/relationships/font" Target="fonts/Nunito-bold.fntdata"/><Relationship Id="rId44" Type="http://schemas.openxmlformats.org/officeDocument/2006/relationships/font" Target="fonts/SourceCodePro-regular.fntdata"/><Relationship Id="rId43" Type="http://schemas.openxmlformats.org/officeDocument/2006/relationships/font" Target="fonts/Nunito-boldItalic.fntdata"/><Relationship Id="rId46" Type="http://schemas.openxmlformats.org/officeDocument/2006/relationships/font" Target="fonts/SourceCodePro-italic.fntdata"/><Relationship Id="rId45" Type="http://schemas.openxmlformats.org/officeDocument/2006/relationships/font" Target="fonts/SourceCodePr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Average-regular.fntdata"/><Relationship Id="rId47" Type="http://schemas.openxmlformats.org/officeDocument/2006/relationships/font" Target="fonts/SourceCodePro-boldItalic.fntdata"/><Relationship Id="rId49" Type="http://schemas.openxmlformats.org/officeDocument/2006/relationships/font" Target="fonts/Oswald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Oswald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818bf984f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818bf984f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818bf984fd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818bf984f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818bf984f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818bf984f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94f0ea751c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94f0ea751c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94f0ea75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94f0ea75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94f0ea751c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94f0ea751c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818bf984f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818bf984f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94f0ea751c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94f0ea751c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94f0ea751c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94f0ea751c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818bf984f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818bf984f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94f0ea751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94f0ea751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94f0ea751c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94f0ea751c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818bf984f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818bf984f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7c6339ecc7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7c6339ecc7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7c6339ecc7_0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7c6339ecc7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7c6339ecc7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7c6339ecc7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7c6339ecc7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7c6339ecc7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94f0ea751c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94f0ea751c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7c6339ecc7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7c6339ecc7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7c6339ecc7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7c6339ecc7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94f0ea751c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94f0ea751c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94f0ea751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94f0ea751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94f0ea751c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94f0ea751c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94f0ea751c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94f0ea751c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7c6339ecc7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7c6339ecc7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7eb1a2a05c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7eb1a2a05c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7c6339ecc7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7c6339ecc7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818bf984f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818bf984f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7c6339ecc7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7c6339ecc7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Analogy: Teacher provides the correct answers during training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7c6339ecc7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7c6339ecc7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818bf984f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818bf984f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818bf984f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818bf984f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Relationship Id="rId4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Relationship Id="rId4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www.geeksforgeeks.org/machine-learning/supervised-machine-learning/" TargetMode="External"/><Relationship Id="rId4" Type="http://schemas.openxmlformats.org/officeDocument/2006/relationships/hyperlink" Target="https://www.springboard.com/blog/data-science/regression-vs-classification/" TargetMode="External"/><Relationship Id="rId5" Type="http://schemas.openxmlformats.org/officeDocument/2006/relationships/hyperlink" Target="https://medium.com/@novus_afk/regularized-linear-regression-35d5eaaa84d5" TargetMode="External"/><Relationship Id="rId6" Type="http://schemas.openxmlformats.org/officeDocument/2006/relationships/hyperlink" Target="https://www.datacamp.com/tutorial/loss-function-in-machine-learning" TargetMode="External"/><Relationship Id="rId7" Type="http://schemas.openxmlformats.org/officeDocument/2006/relationships/hyperlink" Target="https://www.geeksforgeeks.org/machine-learning/ml-common-loss-functions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geeksforgeeks.org/machine-learning/supervised-machine-learning/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hyperlink" Target="https://www.springboard.com/blog/data-science/regression-vs-classification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to Machine Learning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Session 2</a:t>
            </a:r>
            <a:endParaRPr sz="3600"/>
          </a:p>
        </p:txBody>
      </p:sp>
      <p:sp>
        <p:nvSpPr>
          <p:cNvPr id="60" name="Google Shape;60;p13"/>
          <p:cNvSpPr txBox="1"/>
          <p:nvPr/>
        </p:nvSpPr>
        <p:spPr>
          <a:xfrm>
            <a:off x="512700" y="3501475"/>
            <a:ext cx="8374800" cy="1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For TUM PhD students</a:t>
            </a:r>
            <a:endParaRPr sz="21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Claudia Serrano Colome</a:t>
            </a:r>
            <a:endParaRPr sz="21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claudiaserranocolome@gmail.com</a:t>
            </a:r>
            <a:endParaRPr sz="21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Linear Regression</a:t>
            </a:r>
            <a:endParaRPr/>
          </a:p>
        </p:txBody>
      </p:sp>
      <p:sp>
        <p:nvSpPr>
          <p:cNvPr id="142" name="Google Shape;142;p22"/>
          <p:cNvSpPr txBox="1"/>
          <p:nvPr>
            <p:ph idx="1" type="body"/>
          </p:nvPr>
        </p:nvSpPr>
        <p:spPr>
          <a:xfrm>
            <a:off x="311700" y="1152475"/>
            <a:ext cx="500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Fit a straight line to minimize squared error.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Equation: </a:t>
            </a:r>
            <a:r>
              <a:rPr lang="en-GB"/>
              <a:t>y = P</a:t>
            </a:r>
            <a:r>
              <a:rPr baseline="-25000" lang="en-GB"/>
              <a:t>0</a:t>
            </a:r>
            <a:r>
              <a:rPr lang="en-GB"/>
              <a:t> + P</a:t>
            </a:r>
            <a:r>
              <a:rPr baseline="-25000" lang="en-GB"/>
              <a:t>1</a:t>
            </a:r>
            <a:r>
              <a:rPr lang="en-GB"/>
              <a:t>x</a:t>
            </a:r>
            <a:r>
              <a:rPr baseline="-25000" lang="en-GB"/>
              <a:t>1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this case, “fitting” means estimating the value of P</a:t>
            </a:r>
            <a:r>
              <a:rPr baseline="-25000" lang="en-GB"/>
              <a:t>0</a:t>
            </a:r>
            <a:r>
              <a:rPr lang="en-GB"/>
              <a:t> and P</a:t>
            </a:r>
            <a:r>
              <a:rPr baseline="-25000" lang="en-GB"/>
              <a:t>1</a:t>
            </a:r>
            <a:endParaRPr b="1"/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8250" y="1215575"/>
            <a:ext cx="3290200" cy="329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Linear Regression</a:t>
            </a:r>
            <a:endParaRPr/>
          </a:p>
        </p:txBody>
      </p:sp>
      <p:pic>
        <p:nvPicPr>
          <p:cNvPr id="149" name="Google Shape;149;p23"/>
          <p:cNvPicPr preferRelativeResize="0"/>
          <p:nvPr/>
        </p:nvPicPr>
        <p:blipFill rotWithShape="1">
          <a:blip r:embed="rId3">
            <a:alphaModFix/>
          </a:blip>
          <a:srcRect b="0" l="0" r="2771" t="9909"/>
          <a:stretch/>
        </p:blipFill>
        <p:spPr>
          <a:xfrm>
            <a:off x="3177775" y="432587"/>
            <a:ext cx="5654524" cy="427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3"/>
          <p:cNvSpPr txBox="1"/>
          <p:nvPr>
            <p:ph idx="1" type="body"/>
          </p:nvPr>
        </p:nvSpPr>
        <p:spPr>
          <a:xfrm>
            <a:off x="311700" y="1455150"/>
            <a:ext cx="2728500" cy="14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Residual Sum of Squares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RSS = ∑</a:t>
            </a:r>
            <a:r>
              <a:rPr baseline="-25000" lang="en-GB"/>
              <a:t>n </a:t>
            </a:r>
            <a:r>
              <a:rPr lang="en-GB"/>
              <a:t>(y</a:t>
            </a:r>
            <a:r>
              <a:rPr baseline="-25000" lang="en-GB"/>
              <a:t>n</a:t>
            </a:r>
            <a:r>
              <a:rPr lang="en-GB"/>
              <a:t>obs - </a:t>
            </a:r>
            <a:r>
              <a:rPr lang="en-GB"/>
              <a:t>y</a:t>
            </a:r>
            <a:r>
              <a:rPr baseline="-25000" lang="en-GB"/>
              <a:t>n</a:t>
            </a:r>
            <a:r>
              <a:rPr lang="en-GB"/>
              <a:t>pred)</a:t>
            </a:r>
            <a:r>
              <a:rPr baseline="30000" lang="en-GB"/>
              <a:t>2</a:t>
            </a:r>
            <a:r>
              <a:rPr lang="en-GB"/>
              <a:t> </a:t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Multiple </a:t>
            </a:r>
            <a:r>
              <a:rPr lang="en-GB"/>
              <a:t>Linear Regression</a:t>
            </a:r>
            <a:endParaRPr/>
          </a:p>
        </p:txBody>
      </p:sp>
      <p:sp>
        <p:nvSpPr>
          <p:cNvPr id="156" name="Google Shape;156;p24"/>
          <p:cNvSpPr txBox="1"/>
          <p:nvPr>
            <p:ph idx="1" type="body"/>
          </p:nvPr>
        </p:nvSpPr>
        <p:spPr>
          <a:xfrm>
            <a:off x="311700" y="1152475"/>
            <a:ext cx="8520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Equation: y = P</a:t>
            </a:r>
            <a:r>
              <a:rPr baseline="-25000" lang="en-GB"/>
              <a:t>0</a:t>
            </a:r>
            <a:r>
              <a:rPr lang="en-GB"/>
              <a:t> + P</a:t>
            </a:r>
            <a:r>
              <a:rPr baseline="-25000" lang="en-GB"/>
              <a:t>1</a:t>
            </a:r>
            <a:r>
              <a:rPr lang="en-GB"/>
              <a:t>x</a:t>
            </a:r>
            <a:r>
              <a:rPr baseline="-25000" lang="en-GB"/>
              <a:t>1</a:t>
            </a:r>
            <a:r>
              <a:rPr lang="en-GB"/>
              <a:t> + P</a:t>
            </a:r>
            <a:r>
              <a:rPr baseline="-25000" lang="en-GB"/>
              <a:t>2</a:t>
            </a:r>
            <a:r>
              <a:rPr lang="en-GB"/>
              <a:t>x</a:t>
            </a:r>
            <a:r>
              <a:rPr baseline="-25000" lang="en-GB"/>
              <a:t>2</a:t>
            </a:r>
            <a:r>
              <a:rPr lang="en-GB"/>
              <a:t> + … + P</a:t>
            </a:r>
            <a:r>
              <a:rPr baseline="-25000" lang="en-GB"/>
              <a:t>n</a:t>
            </a:r>
            <a:r>
              <a:rPr lang="en-GB"/>
              <a:t>x</a:t>
            </a:r>
            <a:r>
              <a:rPr baseline="-25000" lang="en-GB"/>
              <a:t>n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57" name="Google Shape;157;p24"/>
          <p:cNvPicPr preferRelativeResize="0"/>
          <p:nvPr/>
        </p:nvPicPr>
        <p:blipFill rotWithShape="1">
          <a:blip r:embed="rId3">
            <a:alphaModFix/>
          </a:blip>
          <a:srcRect b="0" l="4636" r="53096" t="20603"/>
          <a:stretch/>
        </p:blipFill>
        <p:spPr>
          <a:xfrm>
            <a:off x="6455575" y="0"/>
            <a:ext cx="2688424" cy="25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 rotWithShape="1">
          <a:blip r:embed="rId3">
            <a:alphaModFix/>
          </a:blip>
          <a:srcRect b="0" l="53102" r="7153" t="20603"/>
          <a:stretch/>
        </p:blipFill>
        <p:spPr>
          <a:xfrm>
            <a:off x="6455575" y="2525093"/>
            <a:ext cx="2688424" cy="26854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" name="Google Shape;159;p24"/>
          <p:cNvGrpSpPr/>
          <p:nvPr/>
        </p:nvGrpSpPr>
        <p:grpSpPr>
          <a:xfrm>
            <a:off x="421975" y="2235550"/>
            <a:ext cx="3935100" cy="2427950"/>
            <a:chOff x="421975" y="2235550"/>
            <a:chExt cx="3935100" cy="2427950"/>
          </a:xfrm>
        </p:grpSpPr>
        <p:cxnSp>
          <p:nvCxnSpPr>
            <p:cNvPr id="160" name="Google Shape;160;p24"/>
            <p:cNvCxnSpPr/>
            <p:nvPr/>
          </p:nvCxnSpPr>
          <p:spPr>
            <a:xfrm flipH="1" rot="10800000">
              <a:off x="932475" y="4233300"/>
              <a:ext cx="2612400" cy="147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" name="Google Shape;161;p24"/>
            <p:cNvCxnSpPr/>
            <p:nvPr/>
          </p:nvCxnSpPr>
          <p:spPr>
            <a:xfrm rot="10800000">
              <a:off x="932475" y="2493300"/>
              <a:ext cx="14700" cy="17547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2" name="Google Shape;162;p24"/>
            <p:cNvSpPr txBox="1"/>
            <p:nvPr/>
          </p:nvSpPr>
          <p:spPr>
            <a:xfrm>
              <a:off x="1424625" y="4248000"/>
              <a:ext cx="16281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Size of the house</a:t>
              </a:r>
              <a:endParaRPr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163" name="Google Shape;163;p24"/>
            <p:cNvSpPr txBox="1"/>
            <p:nvPr/>
          </p:nvSpPr>
          <p:spPr>
            <a:xfrm rot="-5400000">
              <a:off x="-184325" y="3162900"/>
              <a:ext cx="16281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Price of the house</a:t>
              </a:r>
              <a:endParaRPr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164" name="Google Shape;164;p24"/>
            <p:cNvSpPr/>
            <p:nvPr/>
          </p:nvSpPr>
          <p:spPr>
            <a:xfrm>
              <a:off x="3052725" y="2642050"/>
              <a:ext cx="90000" cy="90000"/>
            </a:xfrm>
            <a:prstGeom prst="flowChartConnector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165" name="Google Shape;165;p24"/>
            <p:cNvSpPr/>
            <p:nvPr/>
          </p:nvSpPr>
          <p:spPr>
            <a:xfrm>
              <a:off x="2812875" y="3174298"/>
              <a:ext cx="90000" cy="90000"/>
            </a:xfrm>
            <a:prstGeom prst="flowChartConnector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166" name="Google Shape;166;p24"/>
            <p:cNvSpPr/>
            <p:nvPr/>
          </p:nvSpPr>
          <p:spPr>
            <a:xfrm>
              <a:off x="2269625" y="3256888"/>
              <a:ext cx="90000" cy="90000"/>
            </a:xfrm>
            <a:prstGeom prst="flowChartConnector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167" name="Google Shape;167;p24"/>
            <p:cNvSpPr/>
            <p:nvPr/>
          </p:nvSpPr>
          <p:spPr>
            <a:xfrm>
              <a:off x="1171300" y="4002150"/>
              <a:ext cx="90000" cy="90000"/>
            </a:xfrm>
            <a:prstGeom prst="flowChartConnector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168" name="Google Shape;168;p24"/>
            <p:cNvSpPr/>
            <p:nvPr/>
          </p:nvSpPr>
          <p:spPr>
            <a:xfrm>
              <a:off x="1715950" y="3732700"/>
              <a:ext cx="90000" cy="90000"/>
            </a:xfrm>
            <a:prstGeom prst="flowChartConnector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169" name="Google Shape;169;p24"/>
            <p:cNvSpPr/>
            <p:nvPr/>
          </p:nvSpPr>
          <p:spPr>
            <a:xfrm>
              <a:off x="1872575" y="3084300"/>
              <a:ext cx="90000" cy="90000"/>
            </a:xfrm>
            <a:prstGeom prst="flowChartConnector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  <p:cxnSp>
          <p:nvCxnSpPr>
            <p:cNvPr id="170" name="Google Shape;170;p24"/>
            <p:cNvCxnSpPr/>
            <p:nvPr/>
          </p:nvCxnSpPr>
          <p:spPr>
            <a:xfrm rot="10800000">
              <a:off x="2631625" y="2493298"/>
              <a:ext cx="14700" cy="1754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171" name="Google Shape;171;p24"/>
            <p:cNvSpPr/>
            <p:nvPr/>
          </p:nvSpPr>
          <p:spPr>
            <a:xfrm>
              <a:off x="2548975" y="4150650"/>
              <a:ext cx="180000" cy="180000"/>
            </a:xfrm>
            <a:prstGeom prst="mathMultiply">
              <a:avLst>
                <a:gd fmla="val 23520" name="adj1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  <p:cxnSp>
          <p:nvCxnSpPr>
            <p:cNvPr id="172" name="Google Shape;172;p24"/>
            <p:cNvCxnSpPr/>
            <p:nvPr/>
          </p:nvCxnSpPr>
          <p:spPr>
            <a:xfrm flipH="1" rot="10800000">
              <a:off x="1013900" y="2442200"/>
              <a:ext cx="2471700" cy="17244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3" name="Google Shape;173;p24"/>
            <p:cNvSpPr/>
            <p:nvPr/>
          </p:nvSpPr>
          <p:spPr>
            <a:xfrm>
              <a:off x="2593975" y="2994298"/>
              <a:ext cx="90000" cy="90000"/>
            </a:xfrm>
            <a:prstGeom prst="flowChartConnector">
              <a:avLst/>
            </a:prstGeom>
            <a:solidFill>
              <a:schemeClr val="accent5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174" name="Google Shape;174;p24"/>
            <p:cNvSpPr/>
            <p:nvPr/>
          </p:nvSpPr>
          <p:spPr>
            <a:xfrm>
              <a:off x="2593975" y="3822698"/>
              <a:ext cx="90000" cy="90000"/>
            </a:xfrm>
            <a:prstGeom prst="flowChartConnector">
              <a:avLst/>
            </a:prstGeom>
            <a:solidFill>
              <a:schemeClr val="accent5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175" name="Google Shape;175;p24"/>
            <p:cNvSpPr txBox="1"/>
            <p:nvPr/>
          </p:nvSpPr>
          <p:spPr>
            <a:xfrm>
              <a:off x="2728975" y="3590650"/>
              <a:ext cx="16281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accent5"/>
                  </a:solidFill>
                  <a:latin typeface="Average"/>
                  <a:ea typeface="Average"/>
                  <a:cs typeface="Average"/>
                  <a:sym typeface="Average"/>
                </a:rPr>
                <a:t>Very far away of the centre of the city</a:t>
              </a:r>
              <a:endParaRPr sz="12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176" name="Google Shape;176;p24"/>
            <p:cNvSpPr/>
            <p:nvPr/>
          </p:nvSpPr>
          <p:spPr>
            <a:xfrm>
              <a:off x="2593975" y="2493298"/>
              <a:ext cx="90000" cy="90000"/>
            </a:xfrm>
            <a:prstGeom prst="flowChartConnector">
              <a:avLst/>
            </a:prstGeom>
            <a:solidFill>
              <a:schemeClr val="accent5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177" name="Google Shape;177;p24"/>
            <p:cNvSpPr txBox="1"/>
            <p:nvPr/>
          </p:nvSpPr>
          <p:spPr>
            <a:xfrm>
              <a:off x="999775" y="2235550"/>
              <a:ext cx="1729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accent5"/>
                  </a:solidFill>
                  <a:latin typeface="Average"/>
                  <a:ea typeface="Average"/>
                  <a:cs typeface="Average"/>
                  <a:sym typeface="Average"/>
                </a:rPr>
                <a:t>It has a swimming pool</a:t>
              </a:r>
              <a:endParaRPr sz="12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sp>
        <p:nvSpPr>
          <p:cNvPr id="178" name="Google Shape;178;p24"/>
          <p:cNvSpPr txBox="1"/>
          <p:nvPr/>
        </p:nvSpPr>
        <p:spPr>
          <a:xfrm>
            <a:off x="3695100" y="4059800"/>
            <a:ext cx="2975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We might want to add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-"/>
            </a:pPr>
            <a:r>
              <a:rPr lang="en-GB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Distance to the city center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-"/>
            </a:pPr>
            <a:r>
              <a:rPr lang="en-GB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Number of swimming pools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as variables of the </a:t>
            </a:r>
            <a:r>
              <a:rPr lang="en-GB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model.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>
            <p:ph idx="1" type="body"/>
          </p:nvPr>
        </p:nvSpPr>
        <p:spPr>
          <a:xfrm>
            <a:off x="311700" y="1152475"/>
            <a:ext cx="8520600" cy="13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In ML, a loss function is used to measure model performance by calculating the deviation of a model’s predictions from the correct “ground truth” values.</a:t>
            </a:r>
            <a:endParaRPr/>
          </a:p>
        </p:txBody>
      </p:sp>
      <p:sp>
        <p:nvSpPr>
          <p:cNvPr id="184" name="Google Shape;18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Learning Process - Loss function</a:t>
            </a:r>
            <a:endParaRPr/>
          </a:p>
        </p:txBody>
      </p:sp>
      <p:pic>
        <p:nvPicPr>
          <p:cNvPr id="185" name="Google Shape;185;p25"/>
          <p:cNvPicPr preferRelativeResize="0"/>
          <p:nvPr/>
        </p:nvPicPr>
        <p:blipFill rotWithShape="1">
          <a:blip r:embed="rId3">
            <a:alphaModFix/>
          </a:blip>
          <a:srcRect b="47569" l="0" r="32971" t="12516"/>
          <a:stretch/>
        </p:blipFill>
        <p:spPr>
          <a:xfrm>
            <a:off x="399600" y="1919875"/>
            <a:ext cx="3159875" cy="188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5"/>
          <p:cNvPicPr preferRelativeResize="0"/>
          <p:nvPr/>
        </p:nvPicPr>
        <p:blipFill rotWithShape="1">
          <a:blip r:embed="rId4">
            <a:alphaModFix/>
          </a:blip>
          <a:srcRect b="4594" l="8206" r="0" t="10479"/>
          <a:stretch/>
        </p:blipFill>
        <p:spPr>
          <a:xfrm>
            <a:off x="6294900" y="3250850"/>
            <a:ext cx="2419175" cy="1538128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5"/>
          <p:cNvSpPr txBox="1"/>
          <p:nvPr/>
        </p:nvSpPr>
        <p:spPr>
          <a:xfrm>
            <a:off x="4828425" y="2470550"/>
            <a:ext cx="41055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Gradient descent is often used to find parameters that minimize the loss.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88" name="Google Shape;188;p25"/>
          <p:cNvSpPr txBox="1"/>
          <p:nvPr/>
        </p:nvSpPr>
        <p:spPr>
          <a:xfrm>
            <a:off x="311700" y="4441400"/>
            <a:ext cx="582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Training means adjusting parameters to minimize loss.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Multiple Linear Regression</a:t>
            </a:r>
            <a:endParaRPr/>
          </a:p>
        </p:txBody>
      </p:sp>
      <p:sp>
        <p:nvSpPr>
          <p:cNvPr id="194" name="Google Shape;194;p26"/>
          <p:cNvSpPr txBox="1"/>
          <p:nvPr>
            <p:ph idx="1" type="body"/>
          </p:nvPr>
        </p:nvSpPr>
        <p:spPr>
          <a:xfrm>
            <a:off x="311700" y="1152475"/>
            <a:ext cx="8520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Equation: y = P</a:t>
            </a:r>
            <a:r>
              <a:rPr baseline="-25000" lang="en-GB"/>
              <a:t>0</a:t>
            </a:r>
            <a:r>
              <a:rPr lang="en-GB"/>
              <a:t> + P</a:t>
            </a:r>
            <a:r>
              <a:rPr baseline="-25000" lang="en-GB"/>
              <a:t>1</a:t>
            </a:r>
            <a:r>
              <a:rPr lang="en-GB"/>
              <a:t>x</a:t>
            </a:r>
            <a:r>
              <a:rPr baseline="-25000" lang="en-GB"/>
              <a:t>1</a:t>
            </a:r>
            <a:r>
              <a:rPr lang="en-GB"/>
              <a:t> + P</a:t>
            </a:r>
            <a:r>
              <a:rPr baseline="-25000" lang="en-GB"/>
              <a:t>2</a:t>
            </a:r>
            <a:r>
              <a:rPr lang="en-GB"/>
              <a:t>x</a:t>
            </a:r>
            <a:r>
              <a:rPr baseline="-25000" lang="en-GB"/>
              <a:t>2</a:t>
            </a:r>
            <a:r>
              <a:rPr lang="en-GB"/>
              <a:t> + … + P</a:t>
            </a:r>
            <a:r>
              <a:rPr baseline="-25000" lang="en-GB"/>
              <a:t>n</a:t>
            </a:r>
            <a:r>
              <a:rPr lang="en-GB"/>
              <a:t>x</a:t>
            </a:r>
            <a:r>
              <a:rPr baseline="-25000" lang="en-GB"/>
              <a:t>n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grpSp>
        <p:nvGrpSpPr>
          <p:cNvPr id="195" name="Google Shape;195;p26"/>
          <p:cNvGrpSpPr/>
          <p:nvPr/>
        </p:nvGrpSpPr>
        <p:grpSpPr>
          <a:xfrm>
            <a:off x="421975" y="2235550"/>
            <a:ext cx="3935100" cy="2427950"/>
            <a:chOff x="421975" y="2235550"/>
            <a:chExt cx="3935100" cy="2427950"/>
          </a:xfrm>
        </p:grpSpPr>
        <p:cxnSp>
          <p:nvCxnSpPr>
            <p:cNvPr id="196" name="Google Shape;196;p26"/>
            <p:cNvCxnSpPr/>
            <p:nvPr/>
          </p:nvCxnSpPr>
          <p:spPr>
            <a:xfrm flipH="1" rot="10800000">
              <a:off x="932475" y="4233300"/>
              <a:ext cx="2612400" cy="147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7" name="Google Shape;197;p26"/>
            <p:cNvCxnSpPr/>
            <p:nvPr/>
          </p:nvCxnSpPr>
          <p:spPr>
            <a:xfrm rot="10800000">
              <a:off x="932475" y="2493300"/>
              <a:ext cx="14700" cy="17547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8" name="Google Shape;198;p26"/>
            <p:cNvSpPr txBox="1"/>
            <p:nvPr/>
          </p:nvSpPr>
          <p:spPr>
            <a:xfrm>
              <a:off x="1424625" y="4248000"/>
              <a:ext cx="16281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Size of the house</a:t>
              </a:r>
              <a:endParaRPr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199" name="Google Shape;199;p26"/>
            <p:cNvSpPr txBox="1"/>
            <p:nvPr/>
          </p:nvSpPr>
          <p:spPr>
            <a:xfrm rot="-5400000">
              <a:off x="-184325" y="3162900"/>
              <a:ext cx="16281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Price of the house</a:t>
              </a:r>
              <a:endParaRPr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3052725" y="2642050"/>
              <a:ext cx="90000" cy="90000"/>
            </a:xfrm>
            <a:prstGeom prst="flowChartConnector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2812875" y="3174298"/>
              <a:ext cx="90000" cy="90000"/>
            </a:xfrm>
            <a:prstGeom prst="flowChartConnector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2269625" y="3256888"/>
              <a:ext cx="90000" cy="90000"/>
            </a:xfrm>
            <a:prstGeom prst="flowChartConnector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1171300" y="4002150"/>
              <a:ext cx="90000" cy="90000"/>
            </a:xfrm>
            <a:prstGeom prst="flowChartConnector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1715950" y="3732700"/>
              <a:ext cx="90000" cy="90000"/>
            </a:xfrm>
            <a:prstGeom prst="flowChartConnector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1872575" y="3084300"/>
              <a:ext cx="90000" cy="90000"/>
            </a:xfrm>
            <a:prstGeom prst="flowChartConnector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  <p:cxnSp>
          <p:nvCxnSpPr>
            <p:cNvPr id="206" name="Google Shape;206;p26"/>
            <p:cNvCxnSpPr/>
            <p:nvPr/>
          </p:nvCxnSpPr>
          <p:spPr>
            <a:xfrm rot="10800000">
              <a:off x="2631625" y="2493298"/>
              <a:ext cx="14700" cy="1754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207" name="Google Shape;207;p26"/>
            <p:cNvSpPr/>
            <p:nvPr/>
          </p:nvSpPr>
          <p:spPr>
            <a:xfrm>
              <a:off x="2548975" y="4150650"/>
              <a:ext cx="180000" cy="180000"/>
            </a:xfrm>
            <a:prstGeom prst="mathMultiply">
              <a:avLst>
                <a:gd fmla="val 23520" name="adj1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  <p:cxnSp>
          <p:nvCxnSpPr>
            <p:cNvPr id="208" name="Google Shape;208;p26"/>
            <p:cNvCxnSpPr/>
            <p:nvPr/>
          </p:nvCxnSpPr>
          <p:spPr>
            <a:xfrm flipH="1" rot="10800000">
              <a:off x="1013900" y="2442200"/>
              <a:ext cx="2471700" cy="17244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9" name="Google Shape;209;p26"/>
            <p:cNvSpPr/>
            <p:nvPr/>
          </p:nvSpPr>
          <p:spPr>
            <a:xfrm>
              <a:off x="2593975" y="2994298"/>
              <a:ext cx="90000" cy="90000"/>
            </a:xfrm>
            <a:prstGeom prst="flowChartConnector">
              <a:avLst/>
            </a:prstGeom>
            <a:solidFill>
              <a:schemeClr val="accent5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2593975" y="3822698"/>
              <a:ext cx="90000" cy="90000"/>
            </a:xfrm>
            <a:prstGeom prst="flowChartConnector">
              <a:avLst/>
            </a:prstGeom>
            <a:solidFill>
              <a:schemeClr val="accent5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211" name="Google Shape;211;p26"/>
            <p:cNvSpPr txBox="1"/>
            <p:nvPr/>
          </p:nvSpPr>
          <p:spPr>
            <a:xfrm>
              <a:off x="2728975" y="3590650"/>
              <a:ext cx="16281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accent5"/>
                  </a:solidFill>
                  <a:latin typeface="Average"/>
                  <a:ea typeface="Average"/>
                  <a:cs typeface="Average"/>
                  <a:sym typeface="Average"/>
                </a:rPr>
                <a:t>Very far away of the centre of the city</a:t>
              </a:r>
              <a:endParaRPr sz="12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2593975" y="2493298"/>
              <a:ext cx="90000" cy="90000"/>
            </a:xfrm>
            <a:prstGeom prst="flowChartConnector">
              <a:avLst/>
            </a:prstGeom>
            <a:solidFill>
              <a:schemeClr val="accent5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213" name="Google Shape;213;p26"/>
            <p:cNvSpPr txBox="1"/>
            <p:nvPr/>
          </p:nvSpPr>
          <p:spPr>
            <a:xfrm>
              <a:off x="999775" y="2235550"/>
              <a:ext cx="1729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accent5"/>
                  </a:solidFill>
                  <a:latin typeface="Average"/>
                  <a:ea typeface="Average"/>
                  <a:cs typeface="Average"/>
                  <a:sym typeface="Average"/>
                </a:rPr>
                <a:t>It has a swimming pool</a:t>
              </a:r>
              <a:endParaRPr sz="12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pic>
        <p:nvPicPr>
          <p:cNvPr id="214" name="Google Shape;214;p26"/>
          <p:cNvPicPr preferRelativeResize="0"/>
          <p:nvPr/>
        </p:nvPicPr>
        <p:blipFill rotWithShape="1">
          <a:blip r:embed="rId3">
            <a:alphaModFix/>
          </a:blip>
          <a:srcRect b="0" l="0" r="3846" t="0"/>
          <a:stretch/>
        </p:blipFill>
        <p:spPr>
          <a:xfrm>
            <a:off x="4114800" y="2093875"/>
            <a:ext cx="4964601" cy="10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6"/>
          <p:cNvPicPr preferRelativeResize="0"/>
          <p:nvPr/>
        </p:nvPicPr>
        <p:blipFill rotWithShape="1">
          <a:blip r:embed="rId4">
            <a:alphaModFix/>
          </a:blip>
          <a:srcRect b="0" l="0" r="0" t="18837"/>
          <a:stretch/>
        </p:blipFill>
        <p:spPr>
          <a:xfrm>
            <a:off x="5304525" y="3292025"/>
            <a:ext cx="3054226" cy="40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Evaluation metrics</a:t>
            </a:r>
            <a:endParaRPr/>
          </a:p>
        </p:txBody>
      </p:sp>
      <p:sp>
        <p:nvSpPr>
          <p:cNvPr id="221" name="Google Shape;221;p27"/>
          <p:cNvSpPr txBox="1"/>
          <p:nvPr>
            <p:ph idx="1" type="body"/>
          </p:nvPr>
        </p:nvSpPr>
        <p:spPr>
          <a:xfrm>
            <a:off x="7498200" y="1297050"/>
            <a:ext cx="13341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 is better when:</a:t>
            </a:r>
            <a:endParaRPr b="1"/>
          </a:p>
        </p:txBody>
      </p:sp>
      <p:pic>
        <p:nvPicPr>
          <p:cNvPr id="222" name="Google Shape;2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575" y="1831249"/>
            <a:ext cx="6762599" cy="1781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3" name="Google Shape;223;p27"/>
          <p:cNvCxnSpPr/>
          <p:nvPr/>
        </p:nvCxnSpPr>
        <p:spPr>
          <a:xfrm flipH="1" rot="10800000">
            <a:off x="8049000" y="3184625"/>
            <a:ext cx="232500" cy="268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4" name="Google Shape;224;p27"/>
          <p:cNvCxnSpPr/>
          <p:nvPr/>
        </p:nvCxnSpPr>
        <p:spPr>
          <a:xfrm>
            <a:off x="8049000" y="2719800"/>
            <a:ext cx="232500" cy="268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5" name="Google Shape;225;p27"/>
          <p:cNvCxnSpPr/>
          <p:nvPr/>
        </p:nvCxnSpPr>
        <p:spPr>
          <a:xfrm>
            <a:off x="8049000" y="2330388"/>
            <a:ext cx="232500" cy="268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26" name="Google Shape;226;p27"/>
          <p:cNvSpPr txBox="1"/>
          <p:nvPr>
            <p:ph idx="1" type="body"/>
          </p:nvPr>
        </p:nvSpPr>
        <p:spPr>
          <a:xfrm>
            <a:off x="932750" y="3612425"/>
            <a:ext cx="5668800" cy="6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Even though</a:t>
            </a:r>
            <a:r>
              <a:rPr lang="en-GB"/>
              <a:t> it is called R</a:t>
            </a:r>
            <a:r>
              <a:rPr lang="en-GB"/>
              <a:t>^2 it can still be negative if it is worse than random.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More about it in Session 4.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Beyond Linear Regression</a:t>
            </a:r>
            <a:endParaRPr/>
          </a:p>
        </p:txBody>
      </p:sp>
      <p:pic>
        <p:nvPicPr>
          <p:cNvPr id="232" name="Google Shape;2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075" y="1636025"/>
            <a:ext cx="3954075" cy="126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8"/>
          <p:cNvSpPr txBox="1"/>
          <p:nvPr>
            <p:ph idx="1" type="body"/>
          </p:nvPr>
        </p:nvSpPr>
        <p:spPr>
          <a:xfrm>
            <a:off x="311700" y="1152475"/>
            <a:ext cx="5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Polynomial regression (non-linear relationships)</a:t>
            </a:r>
            <a:endParaRPr b="1"/>
          </a:p>
        </p:txBody>
      </p:sp>
      <p:pic>
        <p:nvPicPr>
          <p:cNvPr id="234" name="Google Shape;23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775" y="3611950"/>
            <a:ext cx="4171374" cy="105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8"/>
          <p:cNvSpPr txBox="1"/>
          <p:nvPr>
            <p:ph idx="1" type="body"/>
          </p:nvPr>
        </p:nvSpPr>
        <p:spPr>
          <a:xfrm>
            <a:off x="311700" y="2985875"/>
            <a:ext cx="5305500" cy="8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Regularization (ridge, lasso) to avoid overfitting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236" name="Google Shape;236;p28"/>
          <p:cNvSpPr txBox="1"/>
          <p:nvPr>
            <p:ph idx="1" type="body"/>
          </p:nvPr>
        </p:nvSpPr>
        <p:spPr>
          <a:xfrm>
            <a:off x="5047300" y="1521750"/>
            <a:ext cx="3954000" cy="14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Equation: y = P</a:t>
            </a:r>
            <a:r>
              <a:rPr baseline="-25000" lang="en-GB"/>
              <a:t>0</a:t>
            </a:r>
            <a:r>
              <a:rPr lang="en-GB"/>
              <a:t> + P</a:t>
            </a:r>
            <a:r>
              <a:rPr baseline="-25000" lang="en-GB"/>
              <a:t>1</a:t>
            </a:r>
            <a:r>
              <a:rPr lang="en-GB"/>
              <a:t>x</a:t>
            </a:r>
            <a:r>
              <a:rPr baseline="-25000" lang="en-GB"/>
              <a:t>1</a:t>
            </a:r>
            <a:r>
              <a:rPr lang="en-GB"/>
              <a:t> </a:t>
            </a:r>
            <a:r>
              <a:rPr lang="en-GB"/>
              <a:t>+ P</a:t>
            </a:r>
            <a:r>
              <a:rPr baseline="-25000" lang="en-GB"/>
              <a:t>2</a:t>
            </a:r>
            <a:r>
              <a:rPr lang="en-GB"/>
              <a:t>x</a:t>
            </a:r>
            <a:r>
              <a:rPr baseline="-25000" lang="en-GB"/>
              <a:t>1</a:t>
            </a:r>
            <a:r>
              <a:rPr baseline="30000" lang="en-GB"/>
              <a:t>2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Now P</a:t>
            </a:r>
            <a:r>
              <a:rPr baseline="-25000" lang="en-GB"/>
              <a:t>0</a:t>
            </a:r>
            <a:r>
              <a:rPr lang="en-GB"/>
              <a:t> ,</a:t>
            </a:r>
            <a:r>
              <a:rPr lang="en-GB"/>
              <a:t> </a:t>
            </a:r>
            <a:r>
              <a:rPr lang="en-GB"/>
              <a:t>P</a:t>
            </a:r>
            <a:r>
              <a:rPr baseline="-25000" lang="en-GB"/>
              <a:t>1</a:t>
            </a:r>
            <a:r>
              <a:rPr lang="en-GB"/>
              <a:t> and P</a:t>
            </a:r>
            <a:r>
              <a:rPr baseline="-25000" lang="en-GB"/>
              <a:t>2</a:t>
            </a:r>
            <a:r>
              <a:rPr lang="en-GB"/>
              <a:t> are the parameters</a:t>
            </a:r>
            <a:endParaRPr b="1"/>
          </a:p>
        </p:txBody>
      </p:sp>
      <p:sp>
        <p:nvSpPr>
          <p:cNvPr id="237" name="Google Shape;237;p28"/>
          <p:cNvSpPr txBox="1"/>
          <p:nvPr>
            <p:ph idx="1" type="body"/>
          </p:nvPr>
        </p:nvSpPr>
        <p:spPr>
          <a:xfrm>
            <a:off x="5047300" y="3574600"/>
            <a:ext cx="3441300" cy="12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Adding a penalty term to the objective function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RSS + ∑</a:t>
            </a:r>
            <a:r>
              <a:rPr baseline="-25000" lang="en-GB"/>
              <a:t>k</a:t>
            </a:r>
            <a:r>
              <a:rPr baseline="-25000" lang="en-GB"/>
              <a:t> </a:t>
            </a:r>
            <a:r>
              <a:rPr lang="en-GB"/>
              <a:t>|</a:t>
            </a:r>
            <a:r>
              <a:rPr lang="en-GB"/>
              <a:t>P</a:t>
            </a:r>
            <a:r>
              <a:rPr baseline="-25000" lang="en-GB"/>
              <a:t>k</a:t>
            </a:r>
            <a:r>
              <a:rPr lang="en-GB"/>
              <a:t>|</a:t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Ridge - Lasso - Elastic Net</a:t>
            </a:r>
            <a:endParaRPr/>
          </a:p>
        </p:txBody>
      </p:sp>
      <p:sp>
        <p:nvSpPr>
          <p:cNvPr id="243" name="Google Shape;243;p29"/>
          <p:cNvSpPr txBox="1"/>
          <p:nvPr>
            <p:ph idx="1" type="body"/>
          </p:nvPr>
        </p:nvSpPr>
        <p:spPr>
          <a:xfrm>
            <a:off x="4975475" y="449888"/>
            <a:ext cx="3713700" cy="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Different</a:t>
            </a:r>
            <a:r>
              <a:rPr lang="en-GB"/>
              <a:t> regularization strategies</a:t>
            </a:r>
            <a:endParaRPr b="1"/>
          </a:p>
        </p:txBody>
      </p:sp>
      <p:pic>
        <p:nvPicPr>
          <p:cNvPr id="244" name="Google Shape;24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1488"/>
            <a:ext cx="4477175" cy="45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83321"/>
            <a:ext cx="4477176" cy="494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068542"/>
            <a:ext cx="6068300" cy="4941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7" name="Google Shape;247;p29"/>
          <p:cNvGraphicFramePr/>
          <p:nvPr/>
        </p:nvGraphicFramePr>
        <p:xfrm>
          <a:off x="88000" y="267652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131417"/>
                </a:solidFill>
                <a:tableStyleId>{A8E50DF1-45AF-423A-8083-AF72A1D78B5F}</a:tableStyleId>
              </a:tblPr>
              <a:tblGrid>
                <a:gridCol w="1344250"/>
                <a:gridCol w="2698075"/>
                <a:gridCol w="2256400"/>
                <a:gridCol w="2669275"/>
              </a:tblGrid>
              <a:tr h="30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-GB" sz="1300">
                          <a:solidFill>
                            <a:srgbClr val="FFFFFF"/>
                          </a:solidFill>
                          <a:highlight>
                            <a:srgbClr val="131417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Features</a:t>
                      </a:r>
                      <a:endParaRPr b="1" sz="1300">
                        <a:solidFill>
                          <a:srgbClr val="FFFFFF"/>
                        </a:solidFill>
                        <a:highlight>
                          <a:srgbClr val="131417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5250" marB="95250" marR="38100" marL="38100" anchor="ctr">
                    <a:lnL cap="flat" cmpd="sng" w="477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A2A2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-GB" sz="1300">
                          <a:solidFill>
                            <a:srgbClr val="FFFFFF"/>
                          </a:solidFill>
                          <a:highlight>
                            <a:srgbClr val="131417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Lasso Regression</a:t>
                      </a:r>
                      <a:endParaRPr b="1" sz="1300">
                        <a:solidFill>
                          <a:srgbClr val="FFFFFF"/>
                        </a:solidFill>
                        <a:highlight>
                          <a:srgbClr val="131417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5250" marB="95250" marR="95250" marL="95250" anchor="ctr">
                    <a:lnL cap="flat" cmpd="sng" w="477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A2A2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-GB" sz="1300">
                          <a:solidFill>
                            <a:srgbClr val="FFFFFF"/>
                          </a:solidFill>
                          <a:highlight>
                            <a:srgbClr val="131417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Ridge Regression</a:t>
                      </a:r>
                      <a:endParaRPr b="1" sz="1300">
                        <a:solidFill>
                          <a:srgbClr val="FFFFFF"/>
                        </a:solidFill>
                        <a:highlight>
                          <a:srgbClr val="131417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5250" marB="95250" marR="95250" marL="95250" anchor="ctr">
                    <a:lnL cap="flat" cmpd="sng" w="477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A2A2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-GB" sz="1300">
                          <a:solidFill>
                            <a:srgbClr val="FFFFFF"/>
                          </a:solidFill>
                          <a:highlight>
                            <a:srgbClr val="131417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Elastic Net Regression</a:t>
                      </a:r>
                      <a:endParaRPr b="1" sz="1300">
                        <a:solidFill>
                          <a:srgbClr val="FFFFFF"/>
                        </a:solidFill>
                        <a:highlight>
                          <a:srgbClr val="131417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5250" marB="95250" marR="95250" marL="95250" anchor="ctr">
                    <a:lnL cap="flat" cmpd="sng" w="477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A2A2C"/>
                    </a:solidFill>
                  </a:tcPr>
                </a:tc>
              </a:tr>
              <a:tr h="774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-GB" sz="1250">
                          <a:solidFill>
                            <a:srgbClr val="FFFFFF"/>
                          </a:solidFill>
                          <a:highlight>
                            <a:srgbClr val="131417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Penalty Type</a:t>
                      </a:r>
                      <a:endParaRPr b="1" sz="1250">
                        <a:solidFill>
                          <a:srgbClr val="FFFFFF"/>
                        </a:solidFill>
                        <a:highlight>
                          <a:srgbClr val="131417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76950" marB="76950" marR="38100" marL="38100" anchor="ctr">
                    <a:lnL cap="flat" cmpd="sng" w="477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A2A2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GB" sz="1150">
                          <a:solidFill>
                            <a:srgbClr val="FFFFFF"/>
                          </a:solidFill>
                          <a:highlight>
                            <a:srgbClr val="131417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L1 Penalty: Lasso uses the absolute values of coefficients.</a:t>
                      </a:r>
                      <a:endParaRPr sz="1150">
                        <a:solidFill>
                          <a:srgbClr val="FFFFFF"/>
                        </a:solidFill>
                        <a:highlight>
                          <a:srgbClr val="131417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33350" marB="133350" marR="95250" marL="95250" anchor="ctr">
                    <a:lnL cap="flat" cmpd="sng" w="477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GB" sz="1150">
                          <a:solidFill>
                            <a:srgbClr val="FFFFFF"/>
                          </a:solidFill>
                          <a:highlight>
                            <a:srgbClr val="131417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L2 Penalty: Ridge uses the square of the coefficients.</a:t>
                      </a:r>
                      <a:endParaRPr sz="1150">
                        <a:solidFill>
                          <a:srgbClr val="FFFFFF"/>
                        </a:solidFill>
                        <a:highlight>
                          <a:srgbClr val="131417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33350" marB="133350" marR="95250" marL="95250" anchor="ctr">
                    <a:lnL cap="flat" cmpd="sng" w="477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GB" sz="1150">
                          <a:solidFill>
                            <a:srgbClr val="FFFFFF"/>
                          </a:solidFill>
                          <a:highlight>
                            <a:srgbClr val="131417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L1 + L2 Penalty: Elastic Net uses both absolute and square penalties together.</a:t>
                      </a:r>
                      <a:endParaRPr sz="1150">
                        <a:solidFill>
                          <a:srgbClr val="FFFFFF"/>
                        </a:solidFill>
                        <a:highlight>
                          <a:srgbClr val="131417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33350" marB="133350" marR="95250" marL="95250" anchor="ctr">
                    <a:lnL cap="flat" cmpd="sng" w="477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2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-GB" sz="1250">
                          <a:solidFill>
                            <a:srgbClr val="FFFFFF"/>
                          </a:solidFill>
                          <a:highlight>
                            <a:srgbClr val="131417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Effect on Coefficients</a:t>
                      </a:r>
                      <a:endParaRPr b="1" sz="1250">
                        <a:solidFill>
                          <a:srgbClr val="FFFFFF"/>
                        </a:solidFill>
                        <a:highlight>
                          <a:srgbClr val="131417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76950" marB="76950" marR="38100" marL="38100" anchor="ctr">
                    <a:lnL cap="flat" cmpd="sng" w="477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A2A2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GB" sz="1150">
                          <a:solidFill>
                            <a:srgbClr val="FFFFFF"/>
                          </a:solidFill>
                          <a:highlight>
                            <a:srgbClr val="131417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It completely removes unnecessary features by setting their coefficients to zero.</a:t>
                      </a:r>
                      <a:endParaRPr sz="1150">
                        <a:solidFill>
                          <a:srgbClr val="FFFFFF"/>
                        </a:solidFill>
                        <a:highlight>
                          <a:srgbClr val="131417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33350" marB="133350" marR="95250" marL="95250" anchor="ctr">
                    <a:lnL cap="flat" cmpd="sng" w="477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GB" sz="1150">
                          <a:solidFill>
                            <a:srgbClr val="FFFFFF"/>
                          </a:solidFill>
                          <a:highlight>
                            <a:srgbClr val="131417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It makes all coefficients smaller but doesn’t set them to zero.</a:t>
                      </a:r>
                      <a:endParaRPr sz="1150">
                        <a:solidFill>
                          <a:srgbClr val="FFFFFF"/>
                        </a:solidFill>
                        <a:highlight>
                          <a:srgbClr val="131417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33350" marB="133350" marR="95250" marL="95250" anchor="ctr">
                    <a:lnL cap="flat" cmpd="sng" w="477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GB" sz="1150">
                          <a:solidFill>
                            <a:srgbClr val="FFFFFF"/>
                          </a:solidFill>
                          <a:highlight>
                            <a:srgbClr val="131417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It removes some features and reduces others by balancing both.</a:t>
                      </a:r>
                      <a:endParaRPr sz="1150">
                        <a:solidFill>
                          <a:srgbClr val="FFFFFF"/>
                        </a:solidFill>
                        <a:highlight>
                          <a:srgbClr val="131417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33350" marB="133350" marR="95250" marL="95250" anchor="ctr">
                    <a:lnL cap="flat" cmpd="sng" w="477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477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77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775">
                      <a:solidFill>
                        <a:srgbClr val="DFDF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Hyperparameter Tuning</a:t>
            </a:r>
            <a:endParaRPr/>
          </a:p>
        </p:txBody>
      </p:sp>
      <p:sp>
        <p:nvSpPr>
          <p:cNvPr id="253" name="Google Shape;253;p30"/>
          <p:cNvSpPr txBox="1"/>
          <p:nvPr>
            <p:ph idx="1" type="body"/>
          </p:nvPr>
        </p:nvSpPr>
        <p:spPr>
          <a:xfrm>
            <a:off x="419050" y="1170000"/>
            <a:ext cx="8069700" cy="26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-GB" sz="1597"/>
              <a:t>Hyperparameter tuning is the process of selecting the optimal settings, or hyperparameters, for a machine learning model before training begins to maximize its performance.</a:t>
            </a:r>
            <a:endParaRPr sz="159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-GB" sz="1597"/>
              <a:t>They are not parameters of the model itself, but terms in the loss or in the structure of the model.</a:t>
            </a:r>
            <a:endParaRPr sz="159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-GB" sz="1597"/>
              <a:t>Examples: </a:t>
            </a:r>
            <a:endParaRPr sz="1597"/>
          </a:p>
          <a:p>
            <a:pPr indent="-330065" lvl="0" marL="457200" rtl="0" algn="l">
              <a:spcBef>
                <a:spcPts val="1200"/>
              </a:spcBef>
              <a:spcAft>
                <a:spcPts val="0"/>
              </a:spcAft>
              <a:buSzPts val="1598"/>
              <a:buChar char="-"/>
            </a:pPr>
            <a:r>
              <a:rPr lang="en-GB" sz="1597"/>
              <a:t>Lambda terms in the loss of ElasticNet regression.</a:t>
            </a:r>
            <a:endParaRPr sz="1597"/>
          </a:p>
          <a:p>
            <a:pPr indent="-330065" lvl="0" marL="457200" rtl="0" algn="l">
              <a:spcBef>
                <a:spcPts val="0"/>
              </a:spcBef>
              <a:spcAft>
                <a:spcPts val="0"/>
              </a:spcAft>
              <a:buSzPts val="1598"/>
              <a:buChar char="-"/>
            </a:pPr>
            <a:r>
              <a:rPr lang="en-GB" sz="1597"/>
              <a:t>Number of trees in random forest model.</a:t>
            </a:r>
            <a:endParaRPr sz="1597"/>
          </a:p>
        </p:txBody>
      </p:sp>
      <p:pic>
        <p:nvPicPr>
          <p:cNvPr id="254" name="Google Shape;2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975" y="4088130"/>
            <a:ext cx="6068300" cy="49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0"/>
          <p:cNvSpPr/>
          <p:nvPr/>
        </p:nvSpPr>
        <p:spPr>
          <a:xfrm>
            <a:off x="4544175" y="3989575"/>
            <a:ext cx="286200" cy="7155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6" name="Google Shape;256;p30"/>
          <p:cNvSpPr/>
          <p:nvPr/>
        </p:nvSpPr>
        <p:spPr>
          <a:xfrm>
            <a:off x="5939965" y="3977463"/>
            <a:ext cx="286200" cy="7155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Regression Pitfalls</a:t>
            </a:r>
            <a:endParaRPr/>
          </a:p>
        </p:txBody>
      </p:sp>
      <p:pic>
        <p:nvPicPr>
          <p:cNvPr id="262" name="Google Shape;2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473" y="1423573"/>
            <a:ext cx="6108250" cy="305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1"/>
          <p:cNvPicPr preferRelativeResize="0"/>
          <p:nvPr/>
        </p:nvPicPr>
        <p:blipFill rotWithShape="1">
          <a:blip r:embed="rId4">
            <a:alphaModFix/>
          </a:blip>
          <a:srcRect b="11134" l="0" r="66845" t="0"/>
          <a:stretch/>
        </p:blipFill>
        <p:spPr>
          <a:xfrm>
            <a:off x="584650" y="3907975"/>
            <a:ext cx="1383000" cy="9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1"/>
          <p:cNvPicPr preferRelativeResize="0"/>
          <p:nvPr/>
        </p:nvPicPr>
        <p:blipFill rotWithShape="1">
          <a:blip r:embed="rId4">
            <a:alphaModFix/>
          </a:blip>
          <a:srcRect b="11134" l="66845" r="0" t="0"/>
          <a:stretch/>
        </p:blipFill>
        <p:spPr>
          <a:xfrm>
            <a:off x="407025" y="1092700"/>
            <a:ext cx="1383000" cy="9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1"/>
          <p:cNvPicPr preferRelativeResize="0"/>
          <p:nvPr/>
        </p:nvPicPr>
        <p:blipFill rotWithShape="1">
          <a:blip r:embed="rId5">
            <a:alphaModFix/>
          </a:blip>
          <a:srcRect b="6141" l="3022" r="31265" t="10525"/>
          <a:stretch/>
        </p:blipFill>
        <p:spPr>
          <a:xfrm>
            <a:off x="7368975" y="1017725"/>
            <a:ext cx="1463332" cy="9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1"/>
          <p:cNvPicPr preferRelativeResize="0"/>
          <p:nvPr/>
        </p:nvPicPr>
        <p:blipFill rotWithShape="1">
          <a:blip r:embed="rId6">
            <a:alphaModFix/>
          </a:blip>
          <a:srcRect b="9" l="0" r="6252" t="8197"/>
          <a:stretch/>
        </p:blipFill>
        <p:spPr>
          <a:xfrm>
            <a:off x="7222049" y="3818138"/>
            <a:ext cx="1517925" cy="11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Github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2163175" y="94925"/>
            <a:ext cx="6851700" cy="8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565"/>
              <a:t>Navigate to </a:t>
            </a:r>
            <a:r>
              <a:rPr lang="en-GB" sz="1380">
                <a:latin typeface="Source Code Pro"/>
                <a:ea typeface="Source Code Pro"/>
                <a:cs typeface="Source Code Pro"/>
                <a:sym typeface="Source Code Pro"/>
              </a:rPr>
              <a:t>https://github.com/cserranocolome/ml_course_intro</a:t>
            </a:r>
            <a:endParaRPr sz="138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rPr lang="en-GB" sz="1565"/>
              <a:t>Download the materials for the session</a:t>
            </a:r>
            <a:endParaRPr sz="1565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825" y="1065800"/>
            <a:ext cx="7504358" cy="39060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/>
          <p:nvPr/>
        </p:nvSpPr>
        <p:spPr>
          <a:xfrm>
            <a:off x="5431925" y="2461200"/>
            <a:ext cx="653700" cy="3558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3918300" y="3864825"/>
            <a:ext cx="2225100" cy="1923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Diabetes Dataset</a:t>
            </a:r>
            <a:endParaRPr/>
          </a:p>
        </p:txBody>
      </p:sp>
      <p:sp>
        <p:nvSpPr>
          <p:cNvPr id="272" name="Google Shape;272;p32"/>
          <p:cNvSpPr txBox="1"/>
          <p:nvPr>
            <p:ph idx="1" type="body"/>
          </p:nvPr>
        </p:nvSpPr>
        <p:spPr>
          <a:xfrm>
            <a:off x="4842025" y="157550"/>
            <a:ext cx="430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https://scikit-learn.org/stable/datasets/toy_dataset.html</a:t>
            </a:r>
            <a:endParaRPr b="1" sz="1400"/>
          </a:p>
        </p:txBody>
      </p:sp>
      <p:pic>
        <p:nvPicPr>
          <p:cNvPr id="273" name="Google Shape;2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18190"/>
            <a:ext cx="9144000" cy="1925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2050" y="587125"/>
            <a:ext cx="4301950" cy="381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Hands 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Break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Goal: assign input to one of several categories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Typical datasets: Iris flowers, handwritten digits, tumor diagnosis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From lines to boundaries:</a:t>
            </a:r>
            <a:endParaRPr/>
          </a:p>
        </p:txBody>
      </p:sp>
      <p:sp>
        <p:nvSpPr>
          <p:cNvPr id="290" name="Google Shape;29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to Classification</a:t>
            </a:r>
            <a:endParaRPr/>
          </a:p>
        </p:txBody>
      </p:sp>
      <p:pic>
        <p:nvPicPr>
          <p:cNvPr id="291" name="Google Shape;291;p35"/>
          <p:cNvPicPr preferRelativeResize="0"/>
          <p:nvPr/>
        </p:nvPicPr>
        <p:blipFill rotWithShape="1">
          <a:blip r:embed="rId3">
            <a:alphaModFix/>
          </a:blip>
          <a:srcRect b="12400" l="3457" r="4086" t="7702"/>
          <a:stretch/>
        </p:blipFill>
        <p:spPr>
          <a:xfrm>
            <a:off x="3290550" y="2571750"/>
            <a:ext cx="3581976" cy="203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Common Algorithms for Classification</a:t>
            </a:r>
            <a:endParaRPr/>
          </a:p>
        </p:txBody>
      </p:sp>
      <p:sp>
        <p:nvSpPr>
          <p:cNvPr id="297" name="Google Shape;297;p36"/>
          <p:cNvSpPr txBox="1"/>
          <p:nvPr>
            <p:ph idx="1" type="body"/>
          </p:nvPr>
        </p:nvSpPr>
        <p:spPr>
          <a:xfrm>
            <a:off x="311700" y="1152475"/>
            <a:ext cx="8520600" cy="25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Logistic Regression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k-Nearest Neighbors (kNN)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Decision Trees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Random Forests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SVMs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7"/>
          <p:cNvSpPr txBox="1"/>
          <p:nvPr>
            <p:ph idx="1" type="body"/>
          </p:nvPr>
        </p:nvSpPr>
        <p:spPr>
          <a:xfrm>
            <a:off x="311700" y="1152475"/>
            <a:ext cx="8520600" cy="3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Sigmoid function maps values to [0,1]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Threshold at 0.5 → classification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Example: probability of disease given patient data</a:t>
            </a:r>
            <a:endParaRPr/>
          </a:p>
        </p:txBody>
      </p:sp>
      <p:sp>
        <p:nvSpPr>
          <p:cNvPr id="303" name="Google Shape;30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Logistic Regression</a:t>
            </a:r>
            <a:endParaRPr/>
          </a:p>
        </p:txBody>
      </p:sp>
      <p:pic>
        <p:nvPicPr>
          <p:cNvPr id="304" name="Google Shape;304;p37"/>
          <p:cNvPicPr preferRelativeResize="0"/>
          <p:nvPr/>
        </p:nvPicPr>
        <p:blipFill rotWithShape="1">
          <a:blip r:embed="rId3">
            <a:alphaModFix/>
          </a:blip>
          <a:srcRect b="0" l="0" r="3446" t="0"/>
          <a:stretch/>
        </p:blipFill>
        <p:spPr>
          <a:xfrm>
            <a:off x="0" y="3792775"/>
            <a:ext cx="4121600" cy="69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8350" y="2571750"/>
            <a:ext cx="5075650" cy="253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Learning Process - Loss function</a:t>
            </a:r>
            <a:endParaRPr/>
          </a:p>
        </p:txBody>
      </p:sp>
      <p:sp>
        <p:nvSpPr>
          <p:cNvPr id="311" name="Google Shape;311;p38"/>
          <p:cNvSpPr txBox="1"/>
          <p:nvPr/>
        </p:nvSpPr>
        <p:spPr>
          <a:xfrm>
            <a:off x="6001050" y="2084725"/>
            <a:ext cx="31818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Labels:</a:t>
            </a:r>
            <a:endParaRPr sz="16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Green points are 1 (positive class)</a:t>
            </a:r>
            <a:endParaRPr sz="16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Red points are 0 (negative class)</a:t>
            </a:r>
            <a:endParaRPr sz="16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Fit a probability distribution that attributes high values to green points and low values to red ones</a:t>
            </a:r>
            <a:endParaRPr sz="16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12" name="Google Shape;31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648" y="3302788"/>
            <a:ext cx="5455399" cy="167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649" y="1155499"/>
            <a:ext cx="5279675" cy="11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650" y="2352999"/>
            <a:ext cx="5455399" cy="9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8"/>
          <p:cNvSpPr txBox="1"/>
          <p:nvPr/>
        </p:nvSpPr>
        <p:spPr>
          <a:xfrm>
            <a:off x="5911925" y="1212675"/>
            <a:ext cx="284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Intuition:</a:t>
            </a:r>
            <a:r>
              <a:rPr lang="en-GB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punishes confident but wrong predictions</a:t>
            </a:r>
            <a:endParaRPr sz="16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k-Nearest Neighbors (kNN)</a:t>
            </a:r>
            <a:endParaRPr/>
          </a:p>
        </p:txBody>
      </p:sp>
      <p:sp>
        <p:nvSpPr>
          <p:cNvPr id="321" name="Google Shape;321;p39"/>
          <p:cNvSpPr txBox="1"/>
          <p:nvPr>
            <p:ph idx="1" type="body"/>
          </p:nvPr>
        </p:nvSpPr>
        <p:spPr>
          <a:xfrm>
            <a:off x="311700" y="1152475"/>
            <a:ext cx="3322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Classify based on majority vote of k closest points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322" name="Google Shape;32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6175" y="2519600"/>
            <a:ext cx="5247826" cy="26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2911" y="0"/>
            <a:ext cx="5254360" cy="26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450" y="4344477"/>
            <a:ext cx="4972858" cy="64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Decision Trees</a:t>
            </a:r>
            <a:endParaRPr/>
          </a:p>
        </p:txBody>
      </p:sp>
      <p:sp>
        <p:nvSpPr>
          <p:cNvPr id="330" name="Google Shape;330;p40"/>
          <p:cNvSpPr txBox="1"/>
          <p:nvPr>
            <p:ph idx="1" type="body"/>
          </p:nvPr>
        </p:nvSpPr>
        <p:spPr>
          <a:xfrm>
            <a:off x="311700" y="1152475"/>
            <a:ext cx="3226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Rule-based splitting of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Easy to interpret, visualize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Overfitting if too deep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Google Shape;33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0700" y="76900"/>
            <a:ext cx="3161600" cy="15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0075" y="1730525"/>
            <a:ext cx="5962425" cy="328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Random Forest</a:t>
            </a:r>
            <a:endParaRPr/>
          </a:p>
        </p:txBody>
      </p:sp>
      <p:sp>
        <p:nvSpPr>
          <p:cNvPr id="338" name="Google Shape;338;p41"/>
          <p:cNvSpPr txBox="1"/>
          <p:nvPr>
            <p:ph idx="1" type="body"/>
          </p:nvPr>
        </p:nvSpPr>
        <p:spPr>
          <a:xfrm>
            <a:off x="311700" y="1152475"/>
            <a:ext cx="3226200" cy="13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/>
              <a:t>Random Forest = an </a:t>
            </a:r>
            <a:r>
              <a:rPr b="1" lang="en-GB" sz="1600"/>
              <a:t>ensemble</a:t>
            </a:r>
            <a:r>
              <a:rPr lang="en-GB" sz="1600"/>
              <a:t> of Decision Trees trained on random subsets of data and features. Reduces variance and overfitting.</a:t>
            </a:r>
            <a:endParaRPr sz="1600"/>
          </a:p>
        </p:txBody>
      </p:sp>
      <p:grpSp>
        <p:nvGrpSpPr>
          <p:cNvPr id="339" name="Google Shape;339;p41"/>
          <p:cNvGrpSpPr/>
          <p:nvPr/>
        </p:nvGrpSpPr>
        <p:grpSpPr>
          <a:xfrm>
            <a:off x="112525" y="2679100"/>
            <a:ext cx="5301301" cy="1577681"/>
            <a:chOff x="148325" y="2883850"/>
            <a:chExt cx="5301301" cy="1577681"/>
          </a:xfrm>
        </p:grpSpPr>
        <p:pic>
          <p:nvPicPr>
            <p:cNvPr id="340" name="Google Shape;340;p41"/>
            <p:cNvPicPr preferRelativeResize="0"/>
            <p:nvPr/>
          </p:nvPicPr>
          <p:blipFill rotWithShape="1">
            <a:blip r:embed="rId3">
              <a:alphaModFix/>
            </a:blip>
            <a:srcRect b="0" l="0" r="0" t="71010"/>
            <a:stretch/>
          </p:blipFill>
          <p:spPr>
            <a:xfrm>
              <a:off x="148325" y="3798206"/>
              <a:ext cx="5301301" cy="663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41"/>
            <p:cNvPicPr preferRelativeResize="0"/>
            <p:nvPr/>
          </p:nvPicPr>
          <p:blipFill rotWithShape="1">
            <a:blip r:embed="rId3">
              <a:alphaModFix/>
            </a:blip>
            <a:srcRect b="79824" l="0" r="0" t="0"/>
            <a:stretch/>
          </p:blipFill>
          <p:spPr>
            <a:xfrm>
              <a:off x="148325" y="2883850"/>
              <a:ext cx="5301301" cy="461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41"/>
            <p:cNvPicPr preferRelativeResize="0"/>
            <p:nvPr/>
          </p:nvPicPr>
          <p:blipFill rotWithShape="1">
            <a:blip r:embed="rId3">
              <a:alphaModFix/>
            </a:blip>
            <a:srcRect b="44781" l="0" r="0" t="35042"/>
            <a:stretch/>
          </p:blipFill>
          <p:spPr>
            <a:xfrm>
              <a:off x="148325" y="3345501"/>
              <a:ext cx="5301301" cy="4616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3" name="Google Shape;343;p41"/>
          <p:cNvGrpSpPr/>
          <p:nvPr/>
        </p:nvGrpSpPr>
        <p:grpSpPr>
          <a:xfrm>
            <a:off x="4277800" y="0"/>
            <a:ext cx="4866200" cy="2433100"/>
            <a:chOff x="4277800" y="0"/>
            <a:chExt cx="4866200" cy="2433100"/>
          </a:xfrm>
        </p:grpSpPr>
        <p:pic>
          <p:nvPicPr>
            <p:cNvPr id="344" name="Google Shape;344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77800" y="0"/>
              <a:ext cx="4866200" cy="2433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p41"/>
            <p:cNvPicPr preferRelativeResize="0"/>
            <p:nvPr/>
          </p:nvPicPr>
          <p:blipFill rotWithShape="1">
            <a:blip r:embed="rId4">
              <a:alphaModFix/>
            </a:blip>
            <a:srcRect b="69680" l="6058" r="63076" t="15795"/>
            <a:stretch/>
          </p:blipFill>
          <p:spPr>
            <a:xfrm>
              <a:off x="7066714" y="328750"/>
              <a:ext cx="1368626" cy="322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Google Shape;346;p41"/>
            <p:cNvPicPr preferRelativeResize="0"/>
            <p:nvPr/>
          </p:nvPicPr>
          <p:blipFill rotWithShape="1">
            <a:blip r:embed="rId4">
              <a:alphaModFix/>
            </a:blip>
            <a:srcRect b="72072" l="58960" r="16407" t="14692"/>
            <a:stretch/>
          </p:blipFill>
          <p:spPr>
            <a:xfrm>
              <a:off x="4785675" y="445025"/>
              <a:ext cx="1198650" cy="322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p41"/>
            <p:cNvPicPr preferRelativeResize="0"/>
            <p:nvPr/>
          </p:nvPicPr>
          <p:blipFill rotWithShape="1">
            <a:blip r:embed="rId4">
              <a:alphaModFix/>
            </a:blip>
            <a:srcRect b="0" l="0" r="75367" t="84913"/>
            <a:stretch/>
          </p:blipFill>
          <p:spPr>
            <a:xfrm>
              <a:off x="4340588" y="422500"/>
              <a:ext cx="462826" cy="367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p41"/>
            <p:cNvPicPr preferRelativeResize="0"/>
            <p:nvPr/>
          </p:nvPicPr>
          <p:blipFill rotWithShape="1">
            <a:blip r:embed="rId4">
              <a:alphaModFix/>
            </a:blip>
            <a:srcRect b="0" l="0" r="75367" t="84913"/>
            <a:stretch/>
          </p:blipFill>
          <p:spPr>
            <a:xfrm>
              <a:off x="5906475" y="614994"/>
              <a:ext cx="301500" cy="3670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9" name="Google Shape;349;p41"/>
          <p:cNvSpPr txBox="1"/>
          <p:nvPr>
            <p:ph idx="1" type="body"/>
          </p:nvPr>
        </p:nvSpPr>
        <p:spPr>
          <a:xfrm>
            <a:off x="5744775" y="4123725"/>
            <a:ext cx="2558400" cy="7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-GB" sz="1679"/>
              <a:t>Swap the command for RandomForestClassifier</a:t>
            </a:r>
            <a:endParaRPr sz="1679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250" y="1094650"/>
            <a:ext cx="6259589" cy="39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Anaconda Navigator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4057100" y="302975"/>
            <a:ext cx="4729200" cy="8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-GB" sz="1565"/>
              <a:t>Start Anaconda Navigator and click on Launch under the jupyter notebook tool</a:t>
            </a:r>
            <a:endParaRPr sz="1565"/>
          </a:p>
        </p:txBody>
      </p:sp>
      <p:sp>
        <p:nvSpPr>
          <p:cNvPr id="77" name="Google Shape;77;p15"/>
          <p:cNvSpPr/>
          <p:nvPr/>
        </p:nvSpPr>
        <p:spPr>
          <a:xfrm>
            <a:off x="5341225" y="2845775"/>
            <a:ext cx="653700" cy="3558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Confusion Matrix for Evaluation</a:t>
            </a:r>
            <a:endParaRPr/>
          </a:p>
        </p:txBody>
      </p:sp>
      <p:pic>
        <p:nvPicPr>
          <p:cNvPr id="355" name="Google Shape;355;p42"/>
          <p:cNvPicPr preferRelativeResize="0"/>
          <p:nvPr/>
        </p:nvPicPr>
        <p:blipFill rotWithShape="1">
          <a:blip r:embed="rId3">
            <a:alphaModFix/>
          </a:blip>
          <a:srcRect b="17611" l="7613" r="8907" t="16797"/>
          <a:stretch/>
        </p:blipFill>
        <p:spPr>
          <a:xfrm>
            <a:off x="1800811" y="1274705"/>
            <a:ext cx="5542378" cy="144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2"/>
          <p:cNvPicPr preferRelativeResize="0"/>
          <p:nvPr/>
        </p:nvPicPr>
        <p:blipFill rotWithShape="1">
          <a:blip r:embed="rId4">
            <a:alphaModFix/>
          </a:blip>
          <a:srcRect b="54747" l="28303" r="28406" t="0"/>
          <a:stretch/>
        </p:blipFill>
        <p:spPr>
          <a:xfrm>
            <a:off x="730798" y="3096650"/>
            <a:ext cx="2343450" cy="160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2"/>
          <p:cNvPicPr preferRelativeResize="0"/>
          <p:nvPr/>
        </p:nvPicPr>
        <p:blipFill rotWithShape="1">
          <a:blip r:embed="rId4">
            <a:alphaModFix/>
          </a:blip>
          <a:srcRect b="0" l="0" r="0" t="53198"/>
          <a:stretch/>
        </p:blipFill>
        <p:spPr>
          <a:xfrm>
            <a:off x="3292846" y="3096650"/>
            <a:ext cx="5234071" cy="16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Breast Cancer Dataset</a:t>
            </a:r>
            <a:endParaRPr/>
          </a:p>
        </p:txBody>
      </p:sp>
      <p:sp>
        <p:nvSpPr>
          <p:cNvPr id="363" name="Google Shape;363;p43"/>
          <p:cNvSpPr txBox="1"/>
          <p:nvPr>
            <p:ph idx="1" type="body"/>
          </p:nvPr>
        </p:nvSpPr>
        <p:spPr>
          <a:xfrm>
            <a:off x="4842025" y="157550"/>
            <a:ext cx="430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https://scikit-learn.org/stable/datasets/toy_dataset.html</a:t>
            </a:r>
            <a:endParaRPr b="1" sz="1400"/>
          </a:p>
        </p:txBody>
      </p:sp>
      <p:pic>
        <p:nvPicPr>
          <p:cNvPr id="364" name="Google Shape;36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3218447"/>
            <a:ext cx="9143999" cy="1925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887489"/>
            <a:ext cx="4396925" cy="3907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4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Hands On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Additional resources</a:t>
            </a:r>
            <a:endParaRPr/>
          </a:p>
        </p:txBody>
      </p:sp>
      <p:sp>
        <p:nvSpPr>
          <p:cNvPr id="376" name="Google Shape;376;p45"/>
          <p:cNvSpPr txBox="1"/>
          <p:nvPr>
            <p:ph idx="1" type="body"/>
          </p:nvPr>
        </p:nvSpPr>
        <p:spPr>
          <a:xfrm>
            <a:off x="311700" y="1152475"/>
            <a:ext cx="8520600" cy="36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Supervised learning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https://www.geeksforgeeks.org/machine-learning/supervised-machine-learning/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Regression vs Classification and different algorithms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https://www.springboard.com/blog/data-science/regression-vs-classification/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Regularized Linear Regression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https://medium.com/@novus_afk/regularized-linear-regression-35d5eaaa84d5</a:t>
            </a:r>
            <a:r>
              <a:rPr lang="en-GB"/>
              <a:t> </a:t>
            </a: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https://www.geeksforgeeks.org/machine-learning/lasso-vs-ridge-vs-elastic-net-ml/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Loss functions in ML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https://www.datacamp.com/tutorial/loss-function-in-machine-learning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https://www.geeksforgeeks.org/machine-learning/ml-common-loss-functions/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Hyperparameter tuning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https://www.geeksforgeeks.org/machine-learning/hyperparameter-tuning/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What is Machine Learning (ML)? And why ML?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Types of 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ML Workflow		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Data handling and preprocessing</a:t>
            </a:r>
            <a:endParaRPr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Handling missing values</a:t>
            </a:r>
            <a:endParaRPr sz="1800"/>
          </a:p>
          <a:p>
            <a:pPr indent="-368300" lvl="1" marL="13716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1800"/>
              <a:t>Encoding categorical variables</a:t>
            </a:r>
            <a:endParaRPr sz="1800"/>
          </a:p>
          <a:p>
            <a:pPr indent="-368300" lvl="1" marL="13716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1800"/>
              <a:t>Feature scaling &amp; normalization</a:t>
            </a:r>
            <a:endParaRPr sz="1800"/>
          </a:p>
          <a:p>
            <a:pPr indent="-368300" lvl="1" marL="13716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1800"/>
              <a:t>Splitting data into training/test sets</a:t>
            </a:r>
            <a:endParaRPr/>
          </a:p>
        </p:txBody>
      </p:sp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Recap from last session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152475"/>
            <a:ext cx="8520600" cy="35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Supervised Learning concepts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Regression algorithms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Linear Regression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Multiple Linear Regression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Beyond Linear Regression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Common pitfalls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The Learning Process - Loss function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Classification algorithms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Logistic Regression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k-Nearest Neighbors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Decision Trees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Random Forest</a:t>
            </a:r>
            <a:endParaRPr sz="1800"/>
          </a:p>
        </p:txBody>
      </p:sp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Today's session outlook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Supervised Learning?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Learning from labeled data</a:t>
            </a:r>
            <a:endParaRPr/>
          </a:p>
        </p:txBody>
      </p:sp>
      <p:sp>
        <p:nvSpPr>
          <p:cNvPr id="96" name="Google Shape;96;p18"/>
          <p:cNvSpPr txBox="1"/>
          <p:nvPr/>
        </p:nvSpPr>
        <p:spPr>
          <a:xfrm>
            <a:off x="4116002" y="-44868"/>
            <a:ext cx="47163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Source</a:t>
            </a:r>
            <a:r>
              <a:rPr lang="en-GB" sz="15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:</a:t>
            </a:r>
            <a:r>
              <a:rPr lang="en-GB" sz="2642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lang="en-GB" sz="1100" u="sng">
                <a:solidFill>
                  <a:schemeClr val="hlink"/>
                </a:solidFill>
                <a:hlinkClick r:id="rId3"/>
              </a:rPr>
              <a:t>https://www.geeksforgeeks.org/machine-learning/supervised-machine-learning/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6700" y="1689475"/>
            <a:ext cx="6790599" cy="318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Classification vs Regression</a:t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5"/>
            <a:ext cx="52548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Classification: </a:t>
            </a:r>
            <a:r>
              <a:rPr b="1" lang="en-GB"/>
              <a:t>discrete</a:t>
            </a:r>
            <a:r>
              <a:rPr lang="en-GB"/>
              <a:t> output (classes)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Regression: </a:t>
            </a:r>
            <a:r>
              <a:rPr b="1" lang="en-GB"/>
              <a:t>continuous</a:t>
            </a:r>
            <a:r>
              <a:rPr lang="en-GB"/>
              <a:t> output (numbers)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 rotWithShape="1">
          <a:blip r:embed="rId3">
            <a:alphaModFix/>
          </a:blip>
          <a:srcRect b="12400" l="3457" r="4086" t="7702"/>
          <a:stretch/>
        </p:blipFill>
        <p:spPr>
          <a:xfrm>
            <a:off x="5070650" y="445025"/>
            <a:ext cx="3581976" cy="203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700" y="2249850"/>
            <a:ext cx="3421212" cy="275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/>
        </p:nvSpPr>
        <p:spPr>
          <a:xfrm>
            <a:off x="4393600" y="4559700"/>
            <a:ext cx="46521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5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Source: </a:t>
            </a:r>
            <a:r>
              <a:rPr lang="en-GB" sz="1100" u="sng">
                <a:solidFill>
                  <a:schemeClr val="hlink"/>
                </a:solidFill>
                <a:hlinkClick r:id="rId5"/>
              </a:rPr>
              <a:t>https://www.springboard.com/blog/data-science/regression-vs-classification/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</a:t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250" y="103538"/>
            <a:ext cx="5724924" cy="493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to Regression</a:t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152475"/>
            <a:ext cx="8520600" cy="10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Predict continuous outcomes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Examples: house prices, stock returns, growth rates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cxnSp>
        <p:nvCxnSpPr>
          <p:cNvPr id="119" name="Google Shape;119;p21"/>
          <p:cNvCxnSpPr/>
          <p:nvPr/>
        </p:nvCxnSpPr>
        <p:spPr>
          <a:xfrm flipH="1" rot="10800000">
            <a:off x="932475" y="4233300"/>
            <a:ext cx="2612400" cy="14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" name="Google Shape;120;p21"/>
          <p:cNvCxnSpPr/>
          <p:nvPr/>
        </p:nvCxnSpPr>
        <p:spPr>
          <a:xfrm rot="10800000">
            <a:off x="932475" y="2493300"/>
            <a:ext cx="14700" cy="1754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" name="Google Shape;121;p21"/>
          <p:cNvSpPr txBox="1"/>
          <p:nvPr/>
        </p:nvSpPr>
        <p:spPr>
          <a:xfrm>
            <a:off x="1424625" y="4248000"/>
            <a:ext cx="1628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Size of the house</a:t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2" name="Google Shape;122;p21"/>
          <p:cNvSpPr txBox="1"/>
          <p:nvPr/>
        </p:nvSpPr>
        <p:spPr>
          <a:xfrm rot="-5400000">
            <a:off x="-184325" y="3162900"/>
            <a:ext cx="1628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Price of the house</a:t>
            </a:r>
            <a:endParaRPr sz="15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3" name="Google Shape;123;p21"/>
          <p:cNvSpPr/>
          <p:nvPr/>
        </p:nvSpPr>
        <p:spPr>
          <a:xfrm>
            <a:off x="3052725" y="2642050"/>
            <a:ext cx="90000" cy="900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4" name="Google Shape;124;p21"/>
          <p:cNvSpPr/>
          <p:nvPr/>
        </p:nvSpPr>
        <p:spPr>
          <a:xfrm>
            <a:off x="2812875" y="3174298"/>
            <a:ext cx="90000" cy="900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2269625" y="3256888"/>
            <a:ext cx="90000" cy="900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6" name="Google Shape;126;p21"/>
          <p:cNvSpPr/>
          <p:nvPr/>
        </p:nvSpPr>
        <p:spPr>
          <a:xfrm>
            <a:off x="1171300" y="4002150"/>
            <a:ext cx="90000" cy="900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7" name="Google Shape;127;p21"/>
          <p:cNvSpPr/>
          <p:nvPr/>
        </p:nvSpPr>
        <p:spPr>
          <a:xfrm>
            <a:off x="1715950" y="3732700"/>
            <a:ext cx="90000" cy="900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8" name="Google Shape;128;p21"/>
          <p:cNvSpPr/>
          <p:nvPr/>
        </p:nvSpPr>
        <p:spPr>
          <a:xfrm>
            <a:off x="1872575" y="3084300"/>
            <a:ext cx="90000" cy="900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29" name="Google Shape;129;p21"/>
          <p:cNvCxnSpPr/>
          <p:nvPr/>
        </p:nvCxnSpPr>
        <p:spPr>
          <a:xfrm rot="10800000">
            <a:off x="2631625" y="2493298"/>
            <a:ext cx="14700" cy="1754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30" name="Google Shape;130;p21"/>
          <p:cNvSpPr/>
          <p:nvPr/>
        </p:nvSpPr>
        <p:spPr>
          <a:xfrm>
            <a:off x="2548975" y="4150650"/>
            <a:ext cx="180000" cy="1800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31" name="Google Shape;131;p21"/>
          <p:cNvCxnSpPr/>
          <p:nvPr/>
        </p:nvCxnSpPr>
        <p:spPr>
          <a:xfrm flipH="1" rot="10800000">
            <a:off x="1013900" y="2442200"/>
            <a:ext cx="2471700" cy="17244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Google Shape;132;p21"/>
          <p:cNvSpPr/>
          <p:nvPr/>
        </p:nvSpPr>
        <p:spPr>
          <a:xfrm>
            <a:off x="2593975" y="2994298"/>
            <a:ext cx="90000" cy="90000"/>
          </a:xfrm>
          <a:prstGeom prst="flowChartConnector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3" name="Google Shape;133;p21"/>
          <p:cNvSpPr/>
          <p:nvPr/>
        </p:nvSpPr>
        <p:spPr>
          <a:xfrm>
            <a:off x="2593975" y="3822698"/>
            <a:ext cx="90000" cy="90000"/>
          </a:xfrm>
          <a:prstGeom prst="flowChartConnector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4" name="Google Shape;134;p21"/>
          <p:cNvSpPr txBox="1"/>
          <p:nvPr/>
        </p:nvSpPr>
        <p:spPr>
          <a:xfrm>
            <a:off x="2728975" y="3590650"/>
            <a:ext cx="1628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Very far away of the centre of the city</a:t>
            </a:r>
            <a:endParaRPr sz="1200"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5" name="Google Shape;135;p21"/>
          <p:cNvSpPr/>
          <p:nvPr/>
        </p:nvSpPr>
        <p:spPr>
          <a:xfrm>
            <a:off x="2593975" y="2493298"/>
            <a:ext cx="90000" cy="90000"/>
          </a:xfrm>
          <a:prstGeom prst="flowChartConnector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6" name="Google Shape;136;p21"/>
          <p:cNvSpPr txBox="1"/>
          <p:nvPr/>
        </p:nvSpPr>
        <p:spPr>
          <a:xfrm>
            <a:off x="999775" y="2235550"/>
            <a:ext cx="172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It has a swimming pool</a:t>
            </a:r>
            <a:endParaRPr sz="1200"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